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Lexen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iFrqQTWpmoSCMuhS6zpLCYDDqw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Lexend-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font" Target="fonts/Lexen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ci-mud.org/sites/default/files/tools-resources/VCI-MUD_MUDChargingEmpowermentToolkitforResidents_Final_Mar23.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complementary to the </a:t>
            </a:r>
            <a:r>
              <a:rPr lang="en-US" u="sng">
                <a:solidFill>
                  <a:schemeClr val="hlink"/>
                </a:solidFill>
                <a:hlinkClick r:id="rId2"/>
              </a:rPr>
              <a:t>Charging Empowerment Toolkit</a:t>
            </a:r>
            <a:r>
              <a:rPr lang="en-US"/>
              <a:t>. Please check this document out for background and details prior to presenting.</a:t>
            </a:r>
            <a:endParaRPr/>
          </a:p>
          <a:p>
            <a:pPr indent="0" lvl="0" marL="0" rtl="0" algn="l">
              <a:spcBef>
                <a:spcPts val="0"/>
              </a:spcBef>
              <a:spcAft>
                <a:spcPts val="0"/>
              </a:spcAft>
              <a:buNone/>
            </a:pPr>
            <a:r>
              <a:rPr lang="en-US"/>
              <a:t>This is a slideshow template, so please customize for your building and situation for best effect.</a:t>
            </a:r>
            <a:endParaRPr/>
          </a:p>
          <a:p>
            <a:pPr indent="0" lvl="0" marL="0" rtl="0" algn="l">
              <a:spcBef>
                <a:spcPts val="0"/>
              </a:spcBef>
              <a:spcAft>
                <a:spcPts val="0"/>
              </a:spcAft>
              <a:buNone/>
            </a:pPr>
            <a:r>
              <a:rPr lang="en-US"/>
              <a:t>Highlighted areas (light blue color) are areas you should edit for your </a:t>
            </a:r>
            <a:r>
              <a:rPr lang="en-US"/>
              <a:t>specific </a:t>
            </a:r>
            <a:r>
              <a:rPr lang="en-US"/>
              <a:t>situation</a:t>
            </a:r>
            <a:endParaRPr/>
          </a:p>
        </p:txBody>
      </p:sp>
      <p:sp>
        <p:nvSpPr>
          <p:cNvPr id="91" name="Google Shape;9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134c150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 name="Google Shape;98;g19134c150b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19134c150b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GM and Volkswagen are going all electric for their cars by 2035</a:t>
            </a:r>
            <a:endParaRPr/>
          </a:p>
          <a:p>
            <a:pPr indent="0" lvl="0" marL="0" rtl="0" algn="l">
              <a:spcBef>
                <a:spcPts val="0"/>
              </a:spcBef>
              <a:spcAft>
                <a:spcPts val="0"/>
              </a:spcAft>
              <a:buClr>
                <a:schemeClr val="dk1"/>
              </a:buClr>
              <a:buSzPts val="1400"/>
              <a:buFont typeface="Calibri"/>
              <a:buNone/>
            </a:pPr>
            <a:r>
              <a:rPr lang="en-US"/>
              <a:t>Electric vehicles have 16.3% market share of light duty vehicles sold in California in Q2 2022.</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Source: “The Ultimate Guide to EV Charging.” Slide 7. 2 Aug 2022. SemaConnect Webinar https://bit.ly/3w6PIUI.</a:t>
            </a:r>
            <a:endParaRPr>
              <a:solidFill>
                <a:schemeClr val="dk1"/>
              </a:solidFill>
            </a:endParaRPr>
          </a:p>
          <a:p>
            <a:pPr indent="0" lvl="0" marL="0" rtl="0" algn="l">
              <a:lnSpc>
                <a:spcPct val="100000"/>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Think about what the property manager wants and tailor all slides to those needs.</a:t>
            </a:r>
            <a:endParaRPr/>
          </a:p>
          <a:p>
            <a:pPr indent="0" lvl="0" marL="0" rtl="0" algn="l">
              <a:spcBef>
                <a:spcPts val="0"/>
              </a:spcBef>
              <a:spcAft>
                <a:spcPts val="0"/>
              </a:spcAft>
              <a:buClr>
                <a:schemeClr val="dk1"/>
              </a:buClr>
              <a:buFont typeface="Arial"/>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is </a:t>
            </a:r>
            <a:r>
              <a:rPr b="1" lang="en-US" u="sng"/>
              <a:t>very important</a:t>
            </a:r>
            <a:r>
              <a:rPr lang="en-US"/>
              <a:t> to the property management/HOA that if they are spending money, it will be something useful to the residents</a:t>
            </a:r>
            <a:endParaRPr/>
          </a:p>
          <a:p>
            <a:pPr indent="0" lvl="0" marL="0" rtl="0" algn="l">
              <a:spcBef>
                <a:spcPts val="0"/>
              </a:spcBef>
              <a:spcAft>
                <a:spcPts val="0"/>
              </a:spcAft>
              <a:buNone/>
            </a:pPr>
            <a:r>
              <a:rPr lang="en-US"/>
              <a:t>You need to understand the community need for charging before talking to the Prop Manager/HOA</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Go to your utility’s website and identify incentives/ technical assistance/programs regarding EV charging</a:t>
            </a:r>
            <a:endParaRPr/>
          </a:p>
        </p:txBody>
      </p:sp>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sz="1200"/>
              <a:t>Moving to Incentives</a:t>
            </a:r>
            <a:endParaRPr/>
          </a:p>
          <a:p>
            <a:pPr indent="0" lvl="0" marL="0" marR="0" rtl="0" algn="l">
              <a:lnSpc>
                <a:spcPct val="100000"/>
              </a:lnSpc>
              <a:spcBef>
                <a:spcPts val="0"/>
              </a:spcBef>
              <a:spcAft>
                <a:spcPts val="0"/>
              </a:spcAft>
              <a:buClr>
                <a:schemeClr val="dk1"/>
              </a:buClr>
              <a:buSzPts val="1200"/>
              <a:buFont typeface="Calibri"/>
              <a:buNone/>
            </a:pPr>
            <a:r>
              <a:t/>
            </a:r>
            <a:endParaRPr b="0" sz="1200"/>
          </a:p>
          <a:p>
            <a:pPr indent="0" lvl="0" marL="0" marR="0" rtl="0" algn="l">
              <a:lnSpc>
                <a:spcPct val="100000"/>
              </a:lnSpc>
              <a:spcBef>
                <a:spcPts val="0"/>
              </a:spcBef>
              <a:spcAft>
                <a:spcPts val="0"/>
              </a:spcAft>
              <a:buClr>
                <a:schemeClr val="dk1"/>
              </a:buClr>
              <a:buSzPts val="1200"/>
              <a:buFont typeface="Calibri"/>
              <a:buNone/>
            </a:pPr>
            <a:r>
              <a:rPr b="0" lang="en-US" sz="1200"/>
              <a:t>Utilities want to know what electricity demand in their territory will be in the future, EVs are a major source of load growth.  They want to know and many have programs to install EV charger installation. Additionally, they may be able to contribute to upgrading service equipment or helping you with EV charger selection, siting, and more. First things first, check their website, and when you are ready to consider installing EV chargers, reach out to them.</a:t>
            </a:r>
            <a:endParaRPr/>
          </a:p>
          <a:p>
            <a:pPr indent="0" lvl="0" marL="0" rtl="0" algn="l">
              <a:spcBef>
                <a:spcPts val="0"/>
              </a:spcBef>
              <a:spcAft>
                <a:spcPts val="0"/>
              </a:spcAft>
              <a:buNone/>
            </a:pPr>
            <a:r>
              <a:t/>
            </a:r>
            <a:endParaRPr/>
          </a:p>
        </p:txBody>
      </p:sp>
      <p:sp>
        <p:nvSpPr>
          <p:cNvPr id="137" name="Google Shape;1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9134c150b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9134c150b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19134c150b7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0"/>
          <p:cNvSpPr/>
          <p:nvPr>
            <p:ph idx="2" type="pic"/>
          </p:nvPr>
        </p:nvSpPr>
        <p:spPr>
          <a:xfrm>
            <a:off x="5183188" y="987425"/>
            <a:ext cx="6172200" cy="4873625"/>
          </a:xfrm>
          <a:prstGeom prst="rect">
            <a:avLst/>
          </a:prstGeom>
          <a:noFill/>
          <a:ln>
            <a:noFill/>
          </a:ln>
        </p:spPr>
      </p:sp>
      <p:sp>
        <p:nvSpPr>
          <p:cNvPr id="72" name="Google Shape;72;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2"/>
          <p:cNvSpPr txBox="1"/>
          <p:nvPr>
            <p:ph type="title"/>
          </p:nvPr>
        </p:nvSpPr>
        <p:spPr>
          <a:xfrm>
            <a:off x="415600" y="593367"/>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
          <p:cNvSpPr txBox="1"/>
          <p:nvPr>
            <p:ph idx="12" type="sldNum"/>
          </p:nvPr>
        </p:nvSpPr>
        <p:spPr>
          <a:xfrm>
            <a:off x="11296610" y="6217622"/>
            <a:ext cx="731700" cy="52470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607A8C"/>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fdc.energy.gov/laws/state" TargetMode="External"/><Relationship Id="rId4" Type="http://schemas.openxmlformats.org/officeDocument/2006/relationships/hyperlink" Target="https://plugstar.zappyride.com/tools/incentives" TargetMode="External"/><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2" name="Shape 92"/>
        <p:cNvGrpSpPr/>
        <p:nvPr/>
      </p:nvGrpSpPr>
      <p:grpSpPr>
        <a:xfrm>
          <a:off x="0" y="0"/>
          <a:ext cx="0" cy="0"/>
          <a:chOff x="0" y="0"/>
          <a:chExt cx="0" cy="0"/>
        </a:xfrm>
      </p:grpSpPr>
      <p:sp>
        <p:nvSpPr>
          <p:cNvPr id="93" name="Google Shape;93;p1"/>
          <p:cNvSpPr txBox="1"/>
          <p:nvPr/>
        </p:nvSpPr>
        <p:spPr>
          <a:xfrm>
            <a:off x="3028625" y="5569575"/>
            <a:ext cx="73224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highlight>
                  <a:srgbClr val="00FFFF"/>
                </a:highlight>
                <a:latin typeface="Calibri"/>
                <a:ea typeface="Calibri"/>
                <a:cs typeface="Calibri"/>
                <a:sym typeface="Calibri"/>
              </a:rPr>
              <a:t>[Fill in </a:t>
            </a:r>
            <a:r>
              <a:rPr lang="en-US" sz="2900">
                <a:highlight>
                  <a:srgbClr val="00FFFF"/>
                </a:highlight>
                <a:latin typeface="Calibri"/>
                <a:ea typeface="Calibri"/>
                <a:cs typeface="Calibri"/>
                <a:sym typeface="Calibri"/>
              </a:rPr>
              <a:t>information</a:t>
            </a:r>
            <a:r>
              <a:rPr lang="en-US" sz="2900">
                <a:highlight>
                  <a:srgbClr val="00FFFF"/>
                </a:highlight>
                <a:latin typeface="Calibri"/>
                <a:ea typeface="Calibri"/>
                <a:cs typeface="Calibri"/>
                <a:sym typeface="Calibri"/>
              </a:rPr>
              <a:t> where highlighted in blue]</a:t>
            </a:r>
            <a:endParaRPr sz="2900">
              <a:highlight>
                <a:srgbClr val="00FFFF"/>
              </a:highlight>
              <a:latin typeface="Calibri"/>
              <a:ea typeface="Calibri"/>
              <a:cs typeface="Calibri"/>
              <a:sym typeface="Calibri"/>
            </a:endParaRPr>
          </a:p>
        </p:txBody>
      </p:sp>
      <p:pic>
        <p:nvPicPr>
          <p:cNvPr id="94" name="Google Shape;94;p1"/>
          <p:cNvPicPr preferRelativeResize="0"/>
          <p:nvPr/>
        </p:nvPicPr>
        <p:blipFill rotWithShape="1">
          <a:blip r:embed="rId3">
            <a:alphaModFix/>
          </a:blip>
          <a:srcRect b="12930" l="-462" r="0" t="12930"/>
          <a:stretch/>
        </p:blipFill>
        <p:spPr>
          <a:xfrm>
            <a:off x="-91000" y="1931425"/>
            <a:ext cx="12373998" cy="4926576"/>
          </a:xfrm>
          <a:prstGeom prst="rect">
            <a:avLst/>
          </a:prstGeom>
          <a:noFill/>
          <a:ln>
            <a:noFill/>
          </a:ln>
        </p:spPr>
      </p:pic>
      <p:sp>
        <p:nvSpPr>
          <p:cNvPr id="95" name="Google Shape;95;p1"/>
          <p:cNvSpPr txBox="1"/>
          <p:nvPr/>
        </p:nvSpPr>
        <p:spPr>
          <a:xfrm>
            <a:off x="-55200" y="0"/>
            <a:ext cx="12302400" cy="1847100"/>
          </a:xfrm>
          <a:prstGeom prst="rect">
            <a:avLst/>
          </a:prstGeom>
          <a:solidFill>
            <a:srgbClr val="00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400">
                <a:solidFill>
                  <a:srgbClr val="6AA84F"/>
                </a:solidFill>
                <a:latin typeface="Lexend"/>
                <a:ea typeface="Lexend"/>
                <a:cs typeface="Lexend"/>
                <a:sym typeface="Lexend"/>
              </a:rPr>
              <a:t>Electric Vehicle Charging </a:t>
            </a:r>
            <a:endParaRPr b="1" sz="5400">
              <a:solidFill>
                <a:srgbClr val="6AA84F"/>
              </a:solidFill>
              <a:latin typeface="Lexend"/>
              <a:ea typeface="Lexend"/>
              <a:cs typeface="Lexend"/>
              <a:sym typeface="Lexend"/>
            </a:endParaRPr>
          </a:p>
          <a:p>
            <a:pPr indent="0" lvl="0" marL="0" rtl="0" algn="ctr">
              <a:spcBef>
                <a:spcPts val="0"/>
              </a:spcBef>
              <a:spcAft>
                <a:spcPts val="0"/>
              </a:spcAft>
              <a:buNone/>
            </a:pPr>
            <a:r>
              <a:rPr b="1" lang="en-US" sz="5400">
                <a:solidFill>
                  <a:srgbClr val="6AA84F"/>
                </a:solidFill>
                <a:latin typeface="Lexend"/>
                <a:ea typeface="Lexend"/>
                <a:cs typeface="Lexend"/>
                <a:sym typeface="Lexend"/>
              </a:rPr>
              <a:t>Proposal for our Building</a:t>
            </a:r>
            <a:endParaRPr b="1" sz="5400">
              <a:solidFill>
                <a:srgbClr val="6AA84F"/>
              </a:solidFill>
              <a:latin typeface="Lexend"/>
              <a:ea typeface="Lexend"/>
              <a:cs typeface="Lexend"/>
              <a:sym typeface="Lexe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9134c150b7_0_0"/>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Arial"/>
                <a:ea typeface="Arial"/>
                <a:cs typeface="Arial"/>
                <a:sym typeface="Arial"/>
              </a:rPr>
              <a:t>Contents</a:t>
            </a:r>
            <a:endParaRPr b="1">
              <a:latin typeface="Arial"/>
              <a:ea typeface="Arial"/>
              <a:cs typeface="Arial"/>
              <a:sym typeface="Arial"/>
            </a:endParaRPr>
          </a:p>
        </p:txBody>
      </p:sp>
      <p:sp>
        <p:nvSpPr>
          <p:cNvPr id="102" name="Google Shape;102;g19134c150b7_0_0"/>
          <p:cNvSpPr txBox="1"/>
          <p:nvPr>
            <p:ph idx="1" type="body"/>
          </p:nvPr>
        </p:nvSpPr>
        <p:spPr>
          <a:xfrm>
            <a:off x="352925" y="2302802"/>
            <a:ext cx="11360700" cy="3389100"/>
          </a:xfrm>
          <a:prstGeom prst="rect">
            <a:avLst/>
          </a:prstGeom>
        </p:spPr>
        <p:txBody>
          <a:bodyPr anchorCtr="0" anchor="t" bIns="45700" lIns="91425" spcFirstLastPara="1" rIns="91425" wrap="square" tIns="45700">
            <a:normAutofit/>
          </a:bodyPr>
          <a:lstStyle/>
          <a:p>
            <a:pPr indent="-457200" lvl="0" marL="457200" rtl="0" algn="l">
              <a:spcBef>
                <a:spcPts val="1000"/>
              </a:spcBef>
              <a:spcAft>
                <a:spcPts val="0"/>
              </a:spcAft>
              <a:buSzPts val="3600"/>
              <a:buChar char="•"/>
            </a:pPr>
            <a:r>
              <a:rPr lang="en-US" sz="3600"/>
              <a:t>Trends</a:t>
            </a:r>
            <a:endParaRPr sz="3600"/>
          </a:p>
          <a:p>
            <a:pPr indent="-457200" lvl="0" marL="457200" rtl="0" algn="l">
              <a:spcBef>
                <a:spcPts val="0"/>
              </a:spcBef>
              <a:spcAft>
                <a:spcPts val="0"/>
              </a:spcAft>
              <a:buSzPts val="3600"/>
              <a:buChar char="•"/>
            </a:pPr>
            <a:r>
              <a:rPr lang="en-US" sz="3600"/>
              <a:t>Benefits</a:t>
            </a:r>
            <a:endParaRPr sz="3600"/>
          </a:p>
          <a:p>
            <a:pPr indent="-457200" lvl="0" marL="457200" rtl="0" algn="l">
              <a:spcBef>
                <a:spcPts val="0"/>
              </a:spcBef>
              <a:spcAft>
                <a:spcPts val="0"/>
              </a:spcAft>
              <a:buSzPts val="3600"/>
              <a:buChar char="•"/>
            </a:pPr>
            <a:r>
              <a:rPr lang="en-US" sz="3600"/>
              <a:t>Survey results</a:t>
            </a:r>
            <a:endParaRPr sz="3600"/>
          </a:p>
          <a:p>
            <a:pPr indent="-457200" lvl="0" marL="457200" rtl="0" algn="l">
              <a:spcBef>
                <a:spcPts val="0"/>
              </a:spcBef>
              <a:spcAft>
                <a:spcPts val="0"/>
              </a:spcAft>
              <a:buSzPts val="3600"/>
              <a:buChar char="•"/>
            </a:pPr>
            <a:r>
              <a:rPr lang="en-US" sz="3600"/>
              <a:t>Incentives</a:t>
            </a:r>
            <a:endParaRPr sz="3600"/>
          </a:p>
          <a:p>
            <a:pPr indent="-457200" lvl="0" marL="457200" rtl="0" algn="l">
              <a:spcBef>
                <a:spcPts val="0"/>
              </a:spcBef>
              <a:spcAft>
                <a:spcPts val="0"/>
              </a:spcAft>
              <a:buSzPts val="3600"/>
              <a:buChar char="•"/>
            </a:pPr>
            <a:r>
              <a:rPr lang="en-US" sz="3600"/>
              <a:t>Proposal</a:t>
            </a:r>
            <a:endParaRPr sz="3600"/>
          </a:p>
        </p:txBody>
      </p:sp>
      <p:pic>
        <p:nvPicPr>
          <p:cNvPr id="103" name="Google Shape;103;g19134c150b7_0_0"/>
          <p:cNvPicPr preferRelativeResize="0"/>
          <p:nvPr/>
        </p:nvPicPr>
        <p:blipFill>
          <a:blip r:embed="rId3">
            <a:alphaModFix/>
          </a:blip>
          <a:stretch>
            <a:fillRect/>
          </a:stretch>
        </p:blipFill>
        <p:spPr>
          <a:xfrm>
            <a:off x="4632550" y="1066800"/>
            <a:ext cx="7143750" cy="472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b="0" l="0" r="0" t="0"/>
          <a:stretch/>
        </p:blipFill>
        <p:spPr>
          <a:xfrm>
            <a:off x="0" y="1"/>
            <a:ext cx="12192005" cy="6405568"/>
          </a:xfrm>
          <a:prstGeom prst="rect">
            <a:avLst/>
          </a:prstGeom>
          <a:noFill/>
          <a:ln>
            <a:noFill/>
          </a:ln>
        </p:spPr>
      </p:pic>
      <p:sp>
        <p:nvSpPr>
          <p:cNvPr id="109" name="Google Shape;109;p2"/>
          <p:cNvSpPr txBox="1"/>
          <p:nvPr/>
        </p:nvSpPr>
        <p:spPr>
          <a:xfrm>
            <a:off x="133800" y="6405567"/>
            <a:ext cx="11924400" cy="477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Source: “The Ultimate Guide to EV Charging.” Slide 6. 2 Aug 2022. SemaConnect Webinar https://bit.ly/3w6PIUI.</a:t>
            </a:r>
            <a:endParaRPr b="0" i="0" sz="1500" u="none" cap="none" strike="noStrike">
              <a:solidFill>
                <a:srgbClr val="000000"/>
              </a:solidFill>
              <a:latin typeface="Arial"/>
              <a:ea typeface="Arial"/>
              <a:cs typeface="Arial"/>
              <a:sym typeface="Arial"/>
            </a:endParaRPr>
          </a:p>
        </p:txBody>
      </p:sp>
      <p:sp>
        <p:nvSpPr>
          <p:cNvPr id="110" name="Google Shape;110;p2"/>
          <p:cNvSpPr txBox="1"/>
          <p:nvPr>
            <p:ph idx="12" type="sldNum"/>
          </p:nvPr>
        </p:nvSpPr>
        <p:spPr>
          <a:xfrm>
            <a:off x="11296610" y="6217622"/>
            <a:ext cx="731700" cy="524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Arial"/>
                <a:ea typeface="Arial"/>
                <a:cs typeface="Arial"/>
                <a:sym typeface="Arial"/>
              </a:rPr>
              <a:t>Benefits</a:t>
            </a:r>
            <a:endParaRPr b="1">
              <a:latin typeface="Arial"/>
              <a:ea typeface="Arial"/>
              <a:cs typeface="Arial"/>
              <a:sym typeface="Arial"/>
            </a:endParaRPr>
          </a:p>
        </p:txBody>
      </p:sp>
      <p:sp>
        <p:nvSpPr>
          <p:cNvPr id="116" name="Google Shape;116;p3"/>
          <p:cNvSpPr txBox="1"/>
          <p:nvPr>
            <p:ph idx="1" type="body"/>
          </p:nvPr>
        </p:nvSpPr>
        <p:spPr>
          <a:xfrm>
            <a:off x="390925" y="1931525"/>
            <a:ext cx="6903000" cy="51723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Attract new residents</a:t>
            </a:r>
            <a:endParaRPr/>
          </a:p>
          <a:p>
            <a:pPr indent="-254000" lvl="1" marL="685800" rtl="0" algn="l">
              <a:lnSpc>
                <a:spcPct val="90000"/>
              </a:lnSpc>
              <a:spcBef>
                <a:spcPts val="500"/>
              </a:spcBef>
              <a:spcAft>
                <a:spcPts val="0"/>
              </a:spcAft>
              <a:buClr>
                <a:schemeClr val="dk1"/>
              </a:buClr>
              <a:buSzPts val="2800"/>
              <a:buChar char="•"/>
            </a:pPr>
            <a:r>
              <a:rPr lang="en-US" sz="2800"/>
              <a:t>Provides a desirable amenity</a:t>
            </a:r>
            <a:endParaRPr sz="2800"/>
          </a:p>
          <a:p>
            <a:pPr indent="-292100" lvl="1" marL="685800" rtl="0" algn="l">
              <a:lnSpc>
                <a:spcPct val="90000"/>
              </a:lnSpc>
              <a:spcBef>
                <a:spcPts val="1000"/>
              </a:spcBef>
              <a:spcAft>
                <a:spcPts val="0"/>
              </a:spcAft>
              <a:buClr>
                <a:schemeClr val="dk1"/>
              </a:buClr>
              <a:buSzPts val="2800"/>
              <a:buChar char="•"/>
            </a:pPr>
            <a:r>
              <a:rPr lang="en-US" sz="2800"/>
              <a:t>Increase resident retention rate</a:t>
            </a:r>
            <a:endParaRPr sz="2800"/>
          </a:p>
          <a:p>
            <a:pPr indent="0" lvl="0" marL="685800" rtl="0" algn="l">
              <a:lnSpc>
                <a:spcPct val="90000"/>
              </a:lnSpc>
              <a:spcBef>
                <a:spcPts val="1000"/>
              </a:spcBef>
              <a:spcAft>
                <a:spcPts val="0"/>
              </a:spcAft>
              <a:buNone/>
            </a:pPr>
            <a:r>
              <a:t/>
            </a:r>
            <a:endParaRPr/>
          </a:p>
          <a:p>
            <a:pPr indent="-228600" lvl="0" marL="228600" rtl="0" algn="l">
              <a:lnSpc>
                <a:spcPct val="90000"/>
              </a:lnSpc>
              <a:spcBef>
                <a:spcPts val="1000"/>
              </a:spcBef>
              <a:spcAft>
                <a:spcPts val="0"/>
              </a:spcAft>
              <a:buClr>
                <a:schemeClr val="dk1"/>
              </a:buClr>
              <a:buSzPts val="2800"/>
              <a:buChar char="•"/>
            </a:pPr>
            <a:r>
              <a:rPr lang="en-US"/>
              <a:t>Future-proofing your building as the auto industry moves to electric</a:t>
            </a:r>
            <a:endParaRPr/>
          </a:p>
          <a:p>
            <a:pPr indent="0" lvl="0" marL="685800" rtl="0" algn="l">
              <a:lnSpc>
                <a:spcPct val="90000"/>
              </a:lnSpc>
              <a:spcBef>
                <a:spcPts val="500"/>
              </a:spcBef>
              <a:spcAft>
                <a:spcPts val="0"/>
              </a:spcAft>
              <a:buNone/>
            </a:pPr>
            <a:r>
              <a:t/>
            </a:r>
            <a:endParaRPr/>
          </a:p>
          <a:p>
            <a:pPr indent="-228600" lvl="0" marL="228600" rtl="0" algn="l">
              <a:lnSpc>
                <a:spcPct val="90000"/>
              </a:lnSpc>
              <a:spcBef>
                <a:spcPts val="1000"/>
              </a:spcBef>
              <a:spcAft>
                <a:spcPts val="0"/>
              </a:spcAft>
              <a:buClr>
                <a:schemeClr val="dk1"/>
              </a:buClr>
              <a:buSzPts val="2800"/>
              <a:buChar char="•"/>
            </a:pPr>
            <a:r>
              <a:rPr lang="en-US"/>
              <a:t>Revenue stream</a:t>
            </a:r>
            <a:endParaRPr/>
          </a:p>
          <a:p>
            <a:pPr indent="-254000" lvl="1" marL="685800" rtl="0" algn="l">
              <a:lnSpc>
                <a:spcPct val="90000"/>
              </a:lnSpc>
              <a:spcBef>
                <a:spcPts val="500"/>
              </a:spcBef>
              <a:spcAft>
                <a:spcPts val="0"/>
              </a:spcAft>
              <a:buClr>
                <a:schemeClr val="dk1"/>
              </a:buClr>
              <a:buSzPts val="2800"/>
              <a:buChar char="•"/>
            </a:pPr>
            <a:r>
              <a:rPr lang="en-US" sz="2800"/>
              <a:t>Recover installation/ongoing costs</a:t>
            </a:r>
            <a:endParaRPr sz="2800"/>
          </a:p>
          <a:p>
            <a:pPr indent="0" lvl="0" marL="685800" rtl="0" algn="l">
              <a:lnSpc>
                <a:spcPct val="90000"/>
              </a:lnSpc>
              <a:spcBef>
                <a:spcPts val="500"/>
              </a:spcBef>
              <a:spcAft>
                <a:spcPts val="0"/>
              </a:spcAft>
              <a:buNone/>
            </a:pPr>
            <a:r>
              <a:t/>
            </a:r>
            <a:endParaRPr sz="5100"/>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17" name="Google Shape;117;p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18" name="Google Shape;118;p3"/>
          <p:cNvPicPr preferRelativeResize="0"/>
          <p:nvPr/>
        </p:nvPicPr>
        <p:blipFill>
          <a:blip r:embed="rId3">
            <a:alphaModFix/>
          </a:blip>
          <a:stretch>
            <a:fillRect/>
          </a:stretch>
        </p:blipFill>
        <p:spPr>
          <a:xfrm>
            <a:off x="7542776" y="400200"/>
            <a:ext cx="4067275" cy="60979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888375" y="3024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Arial"/>
                <a:ea typeface="Arial"/>
                <a:cs typeface="Arial"/>
                <a:sym typeface="Arial"/>
              </a:rPr>
              <a:t>Survey Results</a:t>
            </a:r>
            <a:endParaRPr b="1">
              <a:latin typeface="Arial"/>
              <a:ea typeface="Arial"/>
              <a:cs typeface="Arial"/>
              <a:sym typeface="Arial"/>
            </a:endParaRPr>
          </a:p>
        </p:txBody>
      </p:sp>
      <p:sp>
        <p:nvSpPr>
          <p:cNvPr id="125" name="Google Shape;125;p4"/>
          <p:cNvSpPr txBox="1"/>
          <p:nvPr>
            <p:ph idx="1" type="body"/>
          </p:nvPr>
        </p:nvSpPr>
        <p:spPr>
          <a:xfrm>
            <a:off x="751500" y="1906875"/>
            <a:ext cx="5192400" cy="3853800"/>
          </a:xfrm>
          <a:prstGeom prst="rect">
            <a:avLst/>
          </a:prstGeom>
          <a:noFill/>
          <a:ln>
            <a:noFill/>
          </a:ln>
        </p:spPr>
        <p:txBody>
          <a:bodyPr anchorCtr="0" anchor="t" bIns="45700" lIns="91425" spcFirstLastPara="1" rIns="91425" wrap="square" tIns="45700">
            <a:normAutofit lnSpcReduction="10000"/>
          </a:bodyPr>
          <a:lstStyle/>
          <a:p>
            <a:pPr indent="-203200" lvl="0" marL="228600" rtl="0" algn="l">
              <a:lnSpc>
                <a:spcPct val="90000"/>
              </a:lnSpc>
              <a:spcBef>
                <a:spcPts val="0"/>
              </a:spcBef>
              <a:spcAft>
                <a:spcPts val="0"/>
              </a:spcAft>
              <a:buClr>
                <a:schemeClr val="dk1"/>
              </a:buClr>
              <a:buSzPts val="2400"/>
              <a:buChar char="•"/>
            </a:pPr>
            <a:r>
              <a:rPr lang="en-US" sz="2400">
                <a:highlight>
                  <a:srgbClr val="00FFFF"/>
                </a:highlight>
              </a:rPr>
              <a:t>[</a:t>
            </a:r>
            <a:r>
              <a:rPr lang="en-US" sz="2400">
                <a:highlight>
                  <a:srgbClr val="00FFFF"/>
                </a:highlight>
              </a:rPr>
              <a:t>Formal or informal survey results</a:t>
            </a:r>
            <a:endParaRPr sz="2400">
              <a:highlight>
                <a:srgbClr val="00FFFF"/>
              </a:highlight>
            </a:endParaRPr>
          </a:p>
          <a:p>
            <a:pPr indent="-228600" lvl="1" marL="685800" rtl="0" algn="l">
              <a:lnSpc>
                <a:spcPct val="90000"/>
              </a:lnSpc>
              <a:spcBef>
                <a:spcPts val="500"/>
              </a:spcBef>
              <a:spcAft>
                <a:spcPts val="0"/>
              </a:spcAft>
              <a:buClr>
                <a:schemeClr val="dk1"/>
              </a:buClr>
              <a:buSzPts val="2400"/>
              <a:buChar char="•"/>
            </a:pPr>
            <a:r>
              <a:rPr lang="en-US">
                <a:highlight>
                  <a:srgbClr val="00FFFF"/>
                </a:highlight>
              </a:rPr>
              <a:t>How many EVs are in the building?</a:t>
            </a:r>
            <a:endParaRPr>
              <a:highlight>
                <a:srgbClr val="00FFFF"/>
              </a:highlight>
            </a:endParaRPr>
          </a:p>
          <a:p>
            <a:pPr indent="-228600" lvl="1" marL="685800" rtl="0" algn="l">
              <a:lnSpc>
                <a:spcPct val="90000"/>
              </a:lnSpc>
              <a:spcBef>
                <a:spcPts val="500"/>
              </a:spcBef>
              <a:spcAft>
                <a:spcPts val="0"/>
              </a:spcAft>
              <a:buClr>
                <a:schemeClr val="dk1"/>
              </a:buClr>
              <a:buSzPts val="2400"/>
              <a:buChar char="•"/>
            </a:pPr>
            <a:r>
              <a:rPr lang="en-US">
                <a:highlight>
                  <a:srgbClr val="00FFFF"/>
                </a:highlight>
              </a:rPr>
              <a:t>How many are looking for EV charging capability, now or in the near future?</a:t>
            </a:r>
            <a:endParaRPr>
              <a:highlight>
                <a:srgbClr val="00FFFF"/>
              </a:highlight>
            </a:endParaRPr>
          </a:p>
          <a:p>
            <a:pPr indent="-228600" lvl="1" marL="685800" rtl="0" algn="l">
              <a:lnSpc>
                <a:spcPct val="90000"/>
              </a:lnSpc>
              <a:spcBef>
                <a:spcPts val="500"/>
              </a:spcBef>
              <a:spcAft>
                <a:spcPts val="0"/>
              </a:spcAft>
              <a:buSzPts val="2400"/>
              <a:buChar char="•"/>
            </a:pPr>
            <a:r>
              <a:rPr lang="en-US">
                <a:highlight>
                  <a:srgbClr val="00FFFF"/>
                </a:highlight>
              </a:rPr>
              <a:t>If you build it, they will come…</a:t>
            </a:r>
            <a:endParaRPr>
              <a:highlight>
                <a:srgbClr val="00FFFF"/>
              </a:highlight>
            </a:endParaRPr>
          </a:p>
          <a:p>
            <a:pPr indent="-228600" lvl="1" marL="685800" rtl="0" algn="l">
              <a:lnSpc>
                <a:spcPct val="90000"/>
              </a:lnSpc>
              <a:spcBef>
                <a:spcPts val="500"/>
              </a:spcBef>
              <a:spcAft>
                <a:spcPts val="0"/>
              </a:spcAft>
              <a:buSzPts val="2400"/>
              <a:buChar char="•"/>
            </a:pPr>
            <a:r>
              <a:rPr lang="en-US">
                <a:highlight>
                  <a:srgbClr val="00FFFF"/>
                </a:highlight>
              </a:rPr>
              <a:t>Update chart to right with own your own survey data by selecting the top right corner or create new one, whatever displays the results most </a:t>
            </a:r>
            <a:r>
              <a:rPr lang="en-US">
                <a:highlight>
                  <a:srgbClr val="00FFFF"/>
                </a:highlight>
              </a:rPr>
              <a:t>favorably</a:t>
            </a:r>
            <a:r>
              <a:rPr lang="en-US">
                <a:highlight>
                  <a:srgbClr val="00FFFF"/>
                </a:highlight>
              </a:rPr>
              <a:t> ]</a:t>
            </a:r>
            <a:endParaRPr>
              <a:highlight>
                <a:srgbClr val="00FFFF"/>
              </a:highlight>
            </a:endParaRPr>
          </a:p>
        </p:txBody>
      </p:sp>
      <p:pic>
        <p:nvPicPr>
          <p:cNvPr id="126" name="Google Shape;126;p4" title="Points scored"/>
          <p:cNvPicPr preferRelativeResize="0"/>
          <p:nvPr/>
        </p:nvPicPr>
        <p:blipFill>
          <a:blip r:embed="rId3">
            <a:alphaModFix/>
          </a:blip>
          <a:stretch>
            <a:fillRect/>
          </a:stretch>
        </p:blipFill>
        <p:spPr>
          <a:xfrm>
            <a:off x="6592925" y="1628126"/>
            <a:ext cx="5132151" cy="37464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1634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Arial"/>
                <a:ea typeface="Arial"/>
                <a:cs typeface="Arial"/>
                <a:sym typeface="Arial"/>
              </a:rPr>
              <a:t>Incentives</a:t>
            </a:r>
            <a:endParaRPr b="1">
              <a:latin typeface="Arial"/>
              <a:ea typeface="Arial"/>
              <a:cs typeface="Arial"/>
              <a:sym typeface="Arial"/>
            </a:endParaRPr>
          </a:p>
        </p:txBody>
      </p:sp>
      <p:sp>
        <p:nvSpPr>
          <p:cNvPr id="132" name="Google Shape;132;p5"/>
          <p:cNvSpPr txBox="1"/>
          <p:nvPr>
            <p:ph idx="1" type="body"/>
          </p:nvPr>
        </p:nvSpPr>
        <p:spPr>
          <a:xfrm>
            <a:off x="274025" y="1489000"/>
            <a:ext cx="7237800" cy="5231400"/>
          </a:xfrm>
          <a:prstGeom prst="rect">
            <a:avLst/>
          </a:prstGeom>
          <a:noFill/>
          <a:ln>
            <a:noFill/>
          </a:ln>
        </p:spPr>
        <p:txBody>
          <a:bodyPr anchorCtr="0" anchor="t" bIns="45700" lIns="91425" spcFirstLastPara="1" rIns="91425" wrap="square" tIns="45700">
            <a:normAutofit/>
          </a:bodyPr>
          <a:lstStyle/>
          <a:p>
            <a:pPr indent="-381000" lvl="0" marL="457200" rtl="0" algn="l">
              <a:lnSpc>
                <a:spcPct val="70000"/>
              </a:lnSpc>
              <a:spcBef>
                <a:spcPts val="0"/>
              </a:spcBef>
              <a:spcAft>
                <a:spcPts val="0"/>
              </a:spcAft>
              <a:buSzPts val="2400"/>
              <a:buChar char="•"/>
            </a:pPr>
            <a:r>
              <a:rPr lang="en-US" sz="2400"/>
              <a:t>Federal Infrastructure Tax Credit</a:t>
            </a:r>
            <a:endParaRPr sz="2400"/>
          </a:p>
          <a:p>
            <a:pPr indent="-381000" lvl="1" marL="914400" rtl="0" algn="l">
              <a:lnSpc>
                <a:spcPct val="70000"/>
              </a:lnSpc>
              <a:spcBef>
                <a:spcPts val="0"/>
              </a:spcBef>
              <a:spcAft>
                <a:spcPts val="0"/>
              </a:spcAft>
              <a:buSzPts val="2400"/>
              <a:buChar char="•"/>
            </a:pPr>
            <a:r>
              <a:rPr lang="en-US"/>
              <a:t>Check with your Tax Advisors for more information</a:t>
            </a:r>
            <a:endParaRPr/>
          </a:p>
          <a:p>
            <a:pPr indent="0" lvl="0" marL="914400" rtl="0" algn="l">
              <a:lnSpc>
                <a:spcPct val="70000"/>
              </a:lnSpc>
              <a:spcBef>
                <a:spcPts val="0"/>
              </a:spcBef>
              <a:spcAft>
                <a:spcPts val="0"/>
              </a:spcAft>
              <a:buSzPts val="1018"/>
              <a:buNone/>
            </a:pPr>
            <a:r>
              <a:t/>
            </a:r>
            <a:endParaRPr sz="2400"/>
          </a:p>
          <a:p>
            <a:pPr indent="-381000" lvl="0" marL="457200" rtl="0" algn="l">
              <a:lnSpc>
                <a:spcPct val="70000"/>
              </a:lnSpc>
              <a:spcBef>
                <a:spcPts val="0"/>
              </a:spcBef>
              <a:spcAft>
                <a:spcPts val="0"/>
              </a:spcAft>
              <a:buSzPts val="2400"/>
              <a:buChar char="•"/>
            </a:pPr>
            <a:r>
              <a:rPr lang="en-US" sz="2400"/>
              <a:t>State Incentives</a:t>
            </a:r>
            <a:endParaRPr sz="2400"/>
          </a:p>
          <a:p>
            <a:pPr indent="-381000" lvl="1" marL="914400" rtl="0" algn="l">
              <a:lnSpc>
                <a:spcPct val="70000"/>
              </a:lnSpc>
              <a:spcBef>
                <a:spcPts val="500"/>
              </a:spcBef>
              <a:spcAft>
                <a:spcPts val="0"/>
              </a:spcAft>
              <a:buSzPts val="2400"/>
              <a:buChar char="•"/>
            </a:pPr>
            <a:r>
              <a:rPr lang="en-US" u="sng">
                <a:solidFill>
                  <a:schemeClr val="hlink"/>
                </a:solidFill>
                <a:hlinkClick r:id="rId3"/>
              </a:rPr>
              <a:t>https://afdc.energy.gov/laws/state</a:t>
            </a:r>
            <a:endParaRPr/>
          </a:p>
          <a:p>
            <a:pPr indent="-381000" lvl="1" marL="914400" rtl="0" algn="l">
              <a:lnSpc>
                <a:spcPct val="70000"/>
              </a:lnSpc>
              <a:spcBef>
                <a:spcPts val="500"/>
              </a:spcBef>
              <a:spcAft>
                <a:spcPts val="0"/>
              </a:spcAft>
              <a:buSzPts val="2400"/>
              <a:buChar char="•"/>
            </a:pPr>
            <a:r>
              <a:rPr lang="en-US" u="sng">
                <a:solidFill>
                  <a:schemeClr val="hlink"/>
                </a:solidFill>
                <a:hlinkClick r:id="rId4"/>
              </a:rPr>
              <a:t>https://plugstar.zappyride.com/tools/incentives</a:t>
            </a:r>
            <a:r>
              <a:rPr lang="en-US"/>
              <a:t> </a:t>
            </a:r>
            <a:endParaRPr/>
          </a:p>
          <a:p>
            <a:pPr indent="-381000" lvl="1" marL="914400" rtl="0" algn="l">
              <a:lnSpc>
                <a:spcPct val="70000"/>
              </a:lnSpc>
              <a:spcBef>
                <a:spcPts val="500"/>
              </a:spcBef>
              <a:spcAft>
                <a:spcPts val="0"/>
              </a:spcAft>
              <a:buSzPts val="2400"/>
              <a:buChar char="•"/>
            </a:pPr>
            <a:r>
              <a:rPr lang="en-US">
                <a:highlight>
                  <a:srgbClr val="00FFFF"/>
                </a:highlight>
              </a:rPr>
              <a:t>[Review resources above and add state incentives]</a:t>
            </a:r>
            <a:endParaRPr>
              <a:highlight>
                <a:srgbClr val="00FFFF"/>
              </a:highlight>
            </a:endParaRPr>
          </a:p>
          <a:p>
            <a:pPr indent="0" lvl="0" marL="914400" rtl="0" algn="l">
              <a:lnSpc>
                <a:spcPct val="70000"/>
              </a:lnSpc>
              <a:spcBef>
                <a:spcPts val="500"/>
              </a:spcBef>
              <a:spcAft>
                <a:spcPts val="0"/>
              </a:spcAft>
              <a:buSzPts val="1018"/>
              <a:buNone/>
            </a:pPr>
            <a:r>
              <a:t/>
            </a:r>
            <a:endParaRPr sz="2400"/>
          </a:p>
          <a:p>
            <a:pPr indent="-381000" lvl="0" marL="457200" rtl="0" algn="l">
              <a:lnSpc>
                <a:spcPct val="70000"/>
              </a:lnSpc>
              <a:spcBef>
                <a:spcPts val="0"/>
              </a:spcBef>
              <a:spcAft>
                <a:spcPts val="0"/>
              </a:spcAft>
              <a:buSzPts val="2400"/>
              <a:buChar char="•"/>
            </a:pPr>
            <a:r>
              <a:rPr lang="en-US" sz="2400"/>
              <a:t>Utility incentives</a:t>
            </a:r>
            <a:endParaRPr sz="2400"/>
          </a:p>
          <a:p>
            <a:pPr indent="-381000" lvl="1" marL="914400" rtl="0" algn="l">
              <a:lnSpc>
                <a:spcPct val="70000"/>
              </a:lnSpc>
              <a:spcBef>
                <a:spcPts val="0"/>
              </a:spcBef>
              <a:spcAft>
                <a:spcPts val="0"/>
              </a:spcAft>
              <a:buSzPts val="2400"/>
              <a:buChar char="•"/>
            </a:pPr>
            <a:r>
              <a:rPr lang="en-US"/>
              <a:t>Contact </a:t>
            </a:r>
            <a:r>
              <a:rPr lang="en-US">
                <a:highlight>
                  <a:srgbClr val="00FFFF"/>
                </a:highlight>
              </a:rPr>
              <a:t>[insert </a:t>
            </a:r>
            <a:r>
              <a:rPr lang="en-US">
                <a:highlight>
                  <a:srgbClr val="00FFFF"/>
                </a:highlight>
              </a:rPr>
              <a:t>utility</a:t>
            </a:r>
            <a:r>
              <a:rPr lang="en-US">
                <a:highlight>
                  <a:srgbClr val="00FFFF"/>
                </a:highlight>
              </a:rPr>
              <a:t> here]</a:t>
            </a:r>
            <a:endParaRPr>
              <a:highlight>
                <a:srgbClr val="00FFFF"/>
              </a:highlight>
            </a:endParaRPr>
          </a:p>
          <a:p>
            <a:pPr indent="0" lvl="0" marL="914400" rtl="0" algn="l">
              <a:lnSpc>
                <a:spcPct val="70000"/>
              </a:lnSpc>
              <a:spcBef>
                <a:spcPts val="0"/>
              </a:spcBef>
              <a:spcAft>
                <a:spcPts val="0"/>
              </a:spcAft>
              <a:buSzPts val="1018"/>
              <a:buNone/>
            </a:pPr>
            <a:r>
              <a:t/>
            </a:r>
            <a:endParaRPr sz="2400"/>
          </a:p>
          <a:p>
            <a:pPr indent="-381000" lvl="0" marL="457200" rtl="0" algn="l">
              <a:lnSpc>
                <a:spcPct val="70000"/>
              </a:lnSpc>
              <a:spcBef>
                <a:spcPts val="0"/>
              </a:spcBef>
              <a:spcAft>
                <a:spcPts val="0"/>
              </a:spcAft>
              <a:buSzPts val="2400"/>
              <a:buChar char="•"/>
            </a:pPr>
            <a:r>
              <a:rPr lang="en-US" sz="2400"/>
              <a:t>Ask a Charging company </a:t>
            </a:r>
            <a:r>
              <a:rPr lang="en-US" sz="2400"/>
              <a:t>representative</a:t>
            </a:r>
            <a:r>
              <a:rPr lang="en-US" sz="2400"/>
              <a:t>  for more details on the incentives in your area</a:t>
            </a:r>
            <a:endParaRPr sz="2400"/>
          </a:p>
          <a:p>
            <a:pPr indent="0" lvl="0" marL="0" rtl="0" algn="l">
              <a:lnSpc>
                <a:spcPct val="70000"/>
              </a:lnSpc>
              <a:spcBef>
                <a:spcPts val="1000"/>
              </a:spcBef>
              <a:spcAft>
                <a:spcPts val="0"/>
              </a:spcAft>
              <a:buSzPts val="1018"/>
              <a:buNone/>
            </a:pPr>
            <a:r>
              <a:t/>
            </a:r>
            <a:endParaRPr sz="2400"/>
          </a:p>
        </p:txBody>
      </p:sp>
      <p:pic>
        <p:nvPicPr>
          <p:cNvPr id="133" name="Google Shape;133;p5"/>
          <p:cNvPicPr preferRelativeResize="0"/>
          <p:nvPr/>
        </p:nvPicPr>
        <p:blipFill rotWithShape="1">
          <a:blip r:embed="rId5">
            <a:alphaModFix/>
          </a:blip>
          <a:srcRect b="0" l="0" r="0" t="0"/>
          <a:stretch/>
        </p:blipFill>
        <p:spPr>
          <a:xfrm>
            <a:off x="7511830" y="1489119"/>
            <a:ext cx="5533780" cy="40564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677026" y="237425"/>
            <a:ext cx="95661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latin typeface="Arial"/>
                <a:ea typeface="Arial"/>
                <a:cs typeface="Arial"/>
                <a:sym typeface="Arial"/>
              </a:rPr>
              <a:t>Reasons to contact your Utility</a:t>
            </a:r>
            <a:endParaRPr b="1">
              <a:latin typeface="Arial"/>
              <a:ea typeface="Arial"/>
              <a:cs typeface="Arial"/>
              <a:sym typeface="Arial"/>
            </a:endParaRPr>
          </a:p>
        </p:txBody>
      </p:sp>
      <p:sp>
        <p:nvSpPr>
          <p:cNvPr id="140" name="Google Shape;140;p8"/>
          <p:cNvSpPr txBox="1"/>
          <p:nvPr>
            <p:ph idx="1" type="body"/>
          </p:nvPr>
        </p:nvSpPr>
        <p:spPr>
          <a:xfrm>
            <a:off x="677025" y="2570298"/>
            <a:ext cx="5079900" cy="2636700"/>
          </a:xfrm>
          <a:prstGeom prst="rect">
            <a:avLst/>
          </a:prstGeom>
          <a:noFill/>
          <a:ln>
            <a:noFill/>
          </a:ln>
        </p:spPr>
        <p:txBody>
          <a:bodyPr anchorCtr="0" anchor="t" bIns="45700" lIns="91425" spcFirstLastPara="1" rIns="91425" wrap="square" tIns="45700">
            <a:noAutofit/>
          </a:bodyPr>
          <a:lstStyle/>
          <a:p>
            <a:pPr indent="-241934" lvl="0" marL="228600" rtl="0" algn="l">
              <a:lnSpc>
                <a:spcPct val="70000"/>
              </a:lnSpc>
              <a:spcBef>
                <a:spcPts val="0"/>
              </a:spcBef>
              <a:spcAft>
                <a:spcPts val="0"/>
              </a:spcAft>
              <a:buClr>
                <a:schemeClr val="dk1"/>
              </a:buClr>
              <a:buSzPts val="2800"/>
              <a:buChar char="•"/>
            </a:pPr>
            <a:r>
              <a:rPr lang="en-US"/>
              <a:t>Rebates</a:t>
            </a:r>
            <a:endParaRPr/>
          </a:p>
          <a:p>
            <a:pPr indent="-241934" lvl="0" marL="228600" rtl="0" algn="l">
              <a:lnSpc>
                <a:spcPct val="70000"/>
              </a:lnSpc>
              <a:spcBef>
                <a:spcPts val="1000"/>
              </a:spcBef>
              <a:spcAft>
                <a:spcPts val="0"/>
              </a:spcAft>
              <a:buClr>
                <a:schemeClr val="dk1"/>
              </a:buClr>
              <a:buSzPts val="2800"/>
              <a:buChar char="•"/>
            </a:pPr>
            <a:r>
              <a:rPr lang="en-US"/>
              <a:t>Grants</a:t>
            </a:r>
            <a:endParaRPr/>
          </a:p>
          <a:p>
            <a:pPr indent="-241934" lvl="0" marL="228600" rtl="0" algn="l">
              <a:lnSpc>
                <a:spcPct val="70000"/>
              </a:lnSpc>
              <a:spcBef>
                <a:spcPts val="1000"/>
              </a:spcBef>
              <a:spcAft>
                <a:spcPts val="0"/>
              </a:spcAft>
              <a:buClr>
                <a:schemeClr val="dk1"/>
              </a:buClr>
              <a:buSzPts val="2800"/>
              <a:buChar char="•"/>
            </a:pPr>
            <a:r>
              <a:rPr lang="en-US"/>
              <a:t>EV Charging rates</a:t>
            </a:r>
            <a:endParaRPr/>
          </a:p>
          <a:p>
            <a:pPr indent="-241934" lvl="0" marL="228600" rtl="0" algn="l">
              <a:lnSpc>
                <a:spcPct val="70000"/>
              </a:lnSpc>
              <a:spcBef>
                <a:spcPts val="1000"/>
              </a:spcBef>
              <a:spcAft>
                <a:spcPts val="0"/>
              </a:spcAft>
              <a:buClr>
                <a:schemeClr val="dk1"/>
              </a:buClr>
              <a:buSzPts val="2800"/>
              <a:buChar char="•"/>
            </a:pPr>
            <a:r>
              <a:rPr lang="en-US"/>
              <a:t>Technical assistance</a:t>
            </a:r>
            <a:endParaRPr/>
          </a:p>
          <a:p>
            <a:pPr indent="-241934" lvl="0" marL="228600" rtl="0" algn="l">
              <a:lnSpc>
                <a:spcPct val="70000"/>
              </a:lnSpc>
              <a:spcBef>
                <a:spcPts val="1000"/>
              </a:spcBef>
              <a:spcAft>
                <a:spcPts val="0"/>
              </a:spcAft>
              <a:buClr>
                <a:schemeClr val="dk1"/>
              </a:buClr>
              <a:buSzPts val="2800"/>
              <a:buChar char="•"/>
            </a:pPr>
            <a:r>
              <a:rPr lang="en-US"/>
              <a:t>Programs coming soon</a:t>
            </a:r>
            <a:endParaRPr/>
          </a:p>
        </p:txBody>
      </p:sp>
      <p:pic>
        <p:nvPicPr>
          <p:cNvPr id="141" name="Google Shape;141;p8"/>
          <p:cNvPicPr preferRelativeResize="0"/>
          <p:nvPr/>
        </p:nvPicPr>
        <p:blipFill rotWithShape="1">
          <a:blip r:embed="rId3">
            <a:alphaModFix/>
          </a:blip>
          <a:srcRect b="0" l="0" r="0" t="0"/>
          <a:stretch/>
        </p:blipFill>
        <p:spPr>
          <a:xfrm>
            <a:off x="5478227" y="1989525"/>
            <a:ext cx="5987826" cy="4191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9134c150b7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Arial"/>
                <a:ea typeface="Arial"/>
                <a:cs typeface="Arial"/>
                <a:sym typeface="Arial"/>
              </a:rPr>
              <a:t>Next Steps</a:t>
            </a:r>
            <a:endParaRPr b="1">
              <a:latin typeface="Arial"/>
              <a:ea typeface="Arial"/>
              <a:cs typeface="Arial"/>
              <a:sym typeface="Arial"/>
            </a:endParaRPr>
          </a:p>
        </p:txBody>
      </p:sp>
      <p:pic>
        <p:nvPicPr>
          <p:cNvPr id="148" name="Google Shape;148;g19134c150b7_0_6"/>
          <p:cNvPicPr preferRelativeResize="0"/>
          <p:nvPr/>
        </p:nvPicPr>
        <p:blipFill rotWithShape="1">
          <a:blip r:embed="rId3">
            <a:alphaModFix/>
          </a:blip>
          <a:srcRect b="15770" l="-3379" r="3380" t="-15770"/>
          <a:stretch/>
        </p:blipFill>
        <p:spPr>
          <a:xfrm>
            <a:off x="7873625" y="459375"/>
            <a:ext cx="3882275" cy="5824824"/>
          </a:xfrm>
          <a:prstGeom prst="rect">
            <a:avLst/>
          </a:prstGeom>
          <a:noFill/>
          <a:ln>
            <a:noFill/>
          </a:ln>
        </p:spPr>
      </p:pic>
      <p:sp>
        <p:nvSpPr>
          <p:cNvPr id="149" name="Google Shape;149;g19134c150b7_0_6"/>
          <p:cNvSpPr txBox="1"/>
          <p:nvPr>
            <p:ph idx="1" type="body"/>
          </p:nvPr>
        </p:nvSpPr>
        <p:spPr>
          <a:xfrm>
            <a:off x="261500" y="1750500"/>
            <a:ext cx="7467000" cy="4634700"/>
          </a:xfrm>
          <a:prstGeom prst="rect">
            <a:avLst/>
          </a:prstGeom>
        </p:spPr>
        <p:txBody>
          <a:bodyPr anchorCtr="0" anchor="t" bIns="45700" lIns="91425" spcFirstLastPara="1" rIns="91425" wrap="square" tIns="45700">
            <a:normAutofit lnSpcReduction="20000"/>
          </a:bodyPr>
          <a:lstStyle/>
          <a:p>
            <a:pPr indent="-342900" lvl="0" marL="457200" rtl="0" algn="l">
              <a:lnSpc>
                <a:spcPct val="100000"/>
              </a:lnSpc>
              <a:spcBef>
                <a:spcPts val="1000"/>
              </a:spcBef>
              <a:spcAft>
                <a:spcPts val="0"/>
              </a:spcAft>
              <a:buSzPts val="1800"/>
              <a:buAutoNum type="arabicPeriod"/>
            </a:pPr>
            <a:r>
              <a:rPr lang="en-US"/>
              <a:t>Approval to Develop a Plan</a:t>
            </a:r>
            <a:endParaRPr/>
          </a:p>
          <a:p>
            <a:pPr indent="-342900" lvl="1" marL="914400" rtl="0" algn="l">
              <a:lnSpc>
                <a:spcPct val="100000"/>
              </a:lnSpc>
              <a:spcBef>
                <a:spcPts val="0"/>
              </a:spcBef>
              <a:spcAft>
                <a:spcPts val="0"/>
              </a:spcAft>
              <a:buSzPts val="1800"/>
              <a:buChar char="•"/>
            </a:pPr>
            <a:r>
              <a:rPr lang="en-US"/>
              <a:t>Allocate funds for plan development</a:t>
            </a:r>
            <a:endParaRPr/>
          </a:p>
          <a:p>
            <a:pPr indent="-342900" lvl="0" marL="457200" rtl="0" algn="l">
              <a:lnSpc>
                <a:spcPct val="100000"/>
              </a:lnSpc>
              <a:spcBef>
                <a:spcPts val="0"/>
              </a:spcBef>
              <a:spcAft>
                <a:spcPts val="0"/>
              </a:spcAft>
              <a:buSzPts val="1800"/>
              <a:buAutoNum type="arabicPeriod"/>
            </a:pPr>
            <a:r>
              <a:rPr lang="en-US"/>
              <a:t>Create the Plan</a:t>
            </a:r>
            <a:r>
              <a:rPr lang="en-US"/>
              <a:t> </a:t>
            </a:r>
            <a:endParaRPr/>
          </a:p>
          <a:p>
            <a:pPr indent="-342900" lvl="1" marL="914400" rtl="0" algn="l">
              <a:lnSpc>
                <a:spcPct val="100000"/>
              </a:lnSpc>
              <a:spcBef>
                <a:spcPts val="0"/>
              </a:spcBef>
              <a:spcAft>
                <a:spcPts val="0"/>
              </a:spcAft>
              <a:buSzPts val="1800"/>
              <a:buChar char="•"/>
            </a:pPr>
            <a:r>
              <a:rPr lang="en-US"/>
              <a:t>Perform Site Assessment with Electrician</a:t>
            </a:r>
            <a:endParaRPr/>
          </a:p>
          <a:p>
            <a:pPr indent="-342900" lvl="1" marL="914400" rtl="0" algn="l">
              <a:lnSpc>
                <a:spcPct val="100000"/>
              </a:lnSpc>
              <a:spcBef>
                <a:spcPts val="0"/>
              </a:spcBef>
              <a:spcAft>
                <a:spcPts val="0"/>
              </a:spcAft>
              <a:buSzPts val="1800"/>
              <a:buChar char="•"/>
            </a:pPr>
            <a:r>
              <a:rPr lang="en-US"/>
              <a:t>Create site plan (Consultant or Vendor)</a:t>
            </a:r>
            <a:endParaRPr/>
          </a:p>
          <a:p>
            <a:pPr indent="-342900" lvl="0" marL="457200" rtl="0" algn="l">
              <a:lnSpc>
                <a:spcPct val="100000"/>
              </a:lnSpc>
              <a:spcBef>
                <a:spcPts val="0"/>
              </a:spcBef>
              <a:spcAft>
                <a:spcPts val="0"/>
              </a:spcAft>
              <a:buSzPts val="1800"/>
              <a:buAutoNum type="arabicPeriod"/>
            </a:pPr>
            <a:r>
              <a:rPr lang="en-US"/>
              <a:t>Project Approval</a:t>
            </a:r>
            <a:endParaRPr/>
          </a:p>
          <a:p>
            <a:pPr indent="-342900" lvl="1" marL="914400" rtl="0" algn="l">
              <a:lnSpc>
                <a:spcPct val="100000"/>
              </a:lnSpc>
              <a:spcBef>
                <a:spcPts val="0"/>
              </a:spcBef>
              <a:spcAft>
                <a:spcPts val="0"/>
              </a:spcAft>
              <a:buSzPts val="1800"/>
              <a:buChar char="•"/>
            </a:pPr>
            <a:r>
              <a:rPr lang="en-US"/>
              <a:t>Review plan detail and cost with </a:t>
            </a:r>
            <a:r>
              <a:rPr lang="en-US">
                <a:highlight>
                  <a:srgbClr val="00FFFF"/>
                </a:highlight>
              </a:rPr>
              <a:t>[HOA/PM]</a:t>
            </a:r>
            <a:endParaRPr/>
          </a:p>
          <a:p>
            <a:pPr indent="-342900" lvl="1" marL="914400" rtl="0" algn="l">
              <a:lnSpc>
                <a:spcPct val="100000"/>
              </a:lnSpc>
              <a:spcBef>
                <a:spcPts val="0"/>
              </a:spcBef>
              <a:spcAft>
                <a:spcPts val="0"/>
              </a:spcAft>
              <a:buSzPts val="1800"/>
              <a:buChar char="•"/>
            </a:pPr>
            <a:r>
              <a:rPr lang="en-US"/>
              <a:t>Leverage incentives, rebates</a:t>
            </a:r>
            <a:endParaRPr/>
          </a:p>
          <a:p>
            <a:pPr indent="-342900" lvl="1" marL="914400" rtl="0" algn="l">
              <a:lnSpc>
                <a:spcPct val="100000"/>
              </a:lnSpc>
              <a:spcBef>
                <a:spcPts val="0"/>
              </a:spcBef>
              <a:spcAft>
                <a:spcPts val="0"/>
              </a:spcAft>
              <a:buSzPts val="1800"/>
              <a:buChar char="•"/>
            </a:pPr>
            <a:r>
              <a:rPr lang="en-US"/>
              <a:t>Installation Decision: Go/No Go</a:t>
            </a:r>
            <a:endParaRPr/>
          </a:p>
          <a:p>
            <a:pPr indent="-342900" lvl="0" marL="457200" rtl="0" algn="l">
              <a:lnSpc>
                <a:spcPct val="100000"/>
              </a:lnSpc>
              <a:spcBef>
                <a:spcPts val="0"/>
              </a:spcBef>
              <a:spcAft>
                <a:spcPts val="0"/>
              </a:spcAft>
              <a:buSzPts val="1800"/>
              <a:buAutoNum type="arabicPeriod"/>
            </a:pPr>
            <a:r>
              <a:rPr lang="en-US"/>
              <a:t>Installation</a:t>
            </a:r>
            <a:endParaRPr/>
          </a:p>
          <a:p>
            <a:pPr indent="-342900" lvl="0" marL="457200" rtl="0" algn="l">
              <a:lnSpc>
                <a:spcPct val="100000"/>
              </a:lnSpc>
              <a:spcBef>
                <a:spcPts val="0"/>
              </a:spcBef>
              <a:spcAft>
                <a:spcPts val="0"/>
              </a:spcAft>
              <a:buSzPts val="1800"/>
              <a:buAutoNum type="arabicPeriod"/>
            </a:pPr>
            <a:r>
              <a:rPr lang="en-US"/>
              <a:t>Community Communication</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highlight>
                  <a:srgbClr val="00FFFF"/>
                </a:highlight>
              </a:rPr>
              <a:t>[State here how you can support the effort]</a:t>
            </a:r>
            <a:endParaRPr>
              <a:highlight>
                <a:srgbClr val="00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2022-11-16T23:12:09Z</dcterms:created>
  <dc:creator>Microsoft Office User</dc:creator>
</cp:coreProperties>
</file>